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"/>
  </p:notesMasterIdLst>
  <p:handoutMasterIdLst>
    <p:handoutMasterId r:id="rId7"/>
  </p:handoutMasterIdLst>
  <p:sldIdLst>
    <p:sldId id="283" r:id="rId2"/>
    <p:sldId id="281" r:id="rId3"/>
    <p:sldId id="285" r:id="rId4"/>
    <p:sldId id="28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161F"/>
    <a:srgbClr val="999999"/>
    <a:srgbClr val="DC121C"/>
    <a:srgbClr val="E2141E"/>
    <a:srgbClr val="F69CA0"/>
    <a:srgbClr val="F3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1" autoAdjust="0"/>
  </p:normalViewPr>
  <p:slideViewPr>
    <p:cSldViewPr showGuides="1">
      <p:cViewPr varScale="1">
        <p:scale>
          <a:sx n="120" d="100"/>
          <a:sy n="120" d="100"/>
        </p:scale>
        <p:origin x="12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29.04.2024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29.04.2024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852B1E5D-C4E3-EB29-B6E3-07E68B02B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6480" y="297072"/>
            <a:ext cx="864096" cy="114547"/>
          </a:xfrm>
        </p:spPr>
        <p:txBody>
          <a:bodyPr/>
          <a:lstStyle/>
          <a:p>
            <a:fld id="{075B611C-E714-4360-B0F6-AB45B89E7931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8B437F7D-2026-5574-2DAA-F9AF6473B0A8}"/>
              </a:ext>
            </a:extLst>
          </p:cNvPr>
          <p:cNvSpPr txBox="1">
            <a:spLocks/>
          </p:cNvSpPr>
          <p:nvPr/>
        </p:nvSpPr>
        <p:spPr>
          <a:xfrm>
            <a:off x="861464" y="5006488"/>
            <a:ext cx="5329808" cy="2931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>
                <a:solidFill>
                  <a:schemeClr val="bg1"/>
                </a:solidFill>
              </a:rPr>
              <a:t>Antisemitismus und</a:t>
            </a:r>
          </a:p>
          <a:p>
            <a:r>
              <a:rPr lang="de-CH" sz="2500" b="1" dirty="0">
                <a:solidFill>
                  <a:schemeClr val="bg1"/>
                </a:solidFill>
              </a:rPr>
              <a:t>Rassismus in Schulen –</a:t>
            </a:r>
          </a:p>
          <a:p>
            <a:r>
              <a:rPr lang="de-CH" sz="2500" b="1" dirty="0">
                <a:solidFill>
                  <a:schemeClr val="bg1"/>
                </a:solidFill>
              </a:rPr>
              <a:t>Hinweise und Empfehlungen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041ADE51-2D6B-635B-2E87-D0E19795E87A}"/>
              </a:ext>
            </a:extLst>
          </p:cNvPr>
          <p:cNvSpPr txBox="1">
            <a:spLocks/>
          </p:cNvSpPr>
          <p:nvPr/>
        </p:nvSpPr>
        <p:spPr>
          <a:xfrm>
            <a:off x="839788" y="2132855"/>
            <a:ext cx="849630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>
                <a:solidFill>
                  <a:schemeClr val="bg1"/>
                </a:solidFill>
              </a:rPr>
              <a:t>Antisemitismus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</a:rPr>
              <a:t>und Rassismus</a:t>
            </a:r>
          </a:p>
        </p:txBody>
      </p:sp>
    </p:spTree>
    <p:extLst>
      <p:ext uri="{BB962C8B-B14F-4D97-AF65-F5344CB8AC3E}">
        <p14:creationId xmlns:p14="http://schemas.microsoft.com/office/powerpoint/2010/main" val="235150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6CE268DF-B3D1-00B8-81B4-64B114BD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495" y="297072"/>
            <a:ext cx="936105" cy="108000"/>
          </a:xfrm>
        </p:spPr>
        <p:txBody>
          <a:bodyPr/>
          <a:lstStyle/>
          <a:p>
            <a:fld id="{075B611C-E714-4360-B0F6-AB45B89E7931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D9E1ED55-6649-5311-7CAE-CBC42D2B9E09}"/>
              </a:ext>
            </a:extLst>
          </p:cNvPr>
          <p:cNvSpPr txBox="1">
            <a:spLocks/>
          </p:cNvSpPr>
          <p:nvPr/>
        </p:nvSpPr>
        <p:spPr>
          <a:xfrm>
            <a:off x="2495600" y="2342000"/>
            <a:ext cx="5431395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/>
              <a:t>GRA – Stiftung gegen Rassismus und Antisemitismus</a:t>
            </a:r>
            <a:br>
              <a:rPr lang="de-CH" sz="2500" b="1" dirty="0"/>
            </a:br>
            <a:r>
              <a:rPr lang="de-CH" sz="2000" dirty="0"/>
              <a:t>https://</a:t>
            </a:r>
            <a:r>
              <a:rPr lang="de-CH" sz="2000" dirty="0" err="1"/>
              <a:t>www.gra.ch</a:t>
            </a:r>
            <a:r>
              <a:rPr lang="de-CH" sz="2000" dirty="0"/>
              <a:t>/</a:t>
            </a:r>
          </a:p>
        </p:txBody>
      </p:sp>
      <p:pic>
        <p:nvPicPr>
          <p:cNvPr id="43" name="Grafik 42" descr="Ein Bild, das Muster, Quadrat, Symmetrie, Rechteck enthält.&#10;&#10;Automatisch generierte Beschreibung">
            <a:extLst>
              <a:ext uri="{FF2B5EF4-FFF2-40B4-BE49-F238E27FC236}">
                <a16:creationId xmlns:a16="http://schemas.microsoft.com/office/drawing/2014/main" id="{1A5D5361-8058-2D3C-BE03-C05C30E03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2" y="2342203"/>
            <a:ext cx="1172709" cy="1172709"/>
          </a:xfrm>
          <a:prstGeom prst="rect">
            <a:avLst/>
          </a:prstGeom>
        </p:spPr>
      </p:pic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A881BD97-2EE5-E354-BAD4-BC622A480376}"/>
              </a:ext>
            </a:extLst>
          </p:cNvPr>
          <p:cNvSpPr txBox="1">
            <a:spLocks/>
          </p:cNvSpPr>
          <p:nvPr/>
        </p:nvSpPr>
        <p:spPr>
          <a:xfrm>
            <a:off x="985701" y="4267440"/>
            <a:ext cx="7630577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 err="1"/>
              <a:t>gggfon</a:t>
            </a:r>
            <a:r>
              <a:rPr lang="de-CH" sz="2500" b="1" dirty="0"/>
              <a:t> – Gemeinsam gegen Gewalt, Rassismus und Rechtsextremismus</a:t>
            </a:r>
            <a:br>
              <a:rPr lang="de-CH" sz="2500" b="1" dirty="0"/>
            </a:br>
            <a:r>
              <a:rPr lang="de-CH" sz="2000" dirty="0"/>
              <a:t>https://</a:t>
            </a:r>
            <a:r>
              <a:rPr lang="de-CH" sz="2000" dirty="0" err="1"/>
              <a:t>www.gggfon.ch</a:t>
            </a:r>
            <a:endParaRPr lang="de-CH" sz="2000" dirty="0"/>
          </a:p>
        </p:txBody>
      </p:sp>
      <p:pic>
        <p:nvPicPr>
          <p:cNvPr id="47" name="Grafik 46" descr="Ein Bild, das Muster, Quadrat, Symmetrie, Grafiken enthält.&#10;&#10;Automatisch generierte Beschreibung">
            <a:extLst>
              <a:ext uri="{FF2B5EF4-FFF2-40B4-BE49-F238E27FC236}">
                <a16:creationId xmlns:a16="http://schemas.microsoft.com/office/drawing/2014/main" id="{36B1B912-8487-F1E4-FD95-749A2726F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267440"/>
            <a:ext cx="1226444" cy="12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6CE268DF-B3D1-00B8-81B4-64B114BD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3316" y="297072"/>
            <a:ext cx="864096" cy="140202"/>
          </a:xfrm>
        </p:spPr>
        <p:txBody>
          <a:bodyPr/>
          <a:lstStyle/>
          <a:p>
            <a:fld id="{075B611C-E714-4360-B0F6-AB45B89E7931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5366313B-31D5-BB3E-E565-FE96BC60615E}"/>
              </a:ext>
            </a:extLst>
          </p:cNvPr>
          <p:cNvSpPr txBox="1">
            <a:spLocks/>
          </p:cNvSpPr>
          <p:nvPr/>
        </p:nvSpPr>
        <p:spPr>
          <a:xfrm>
            <a:off x="1013864" y="1963185"/>
            <a:ext cx="8970568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/>
              <a:t>PH Bern</a:t>
            </a:r>
            <a:br>
              <a:rPr lang="de-CH" sz="2500" b="1" dirty="0"/>
            </a:br>
            <a:r>
              <a:rPr lang="de-CH" sz="2500" b="1" dirty="0" err="1"/>
              <a:t>Ideenset</a:t>
            </a:r>
            <a:r>
              <a:rPr lang="de-CH" sz="2500" b="1" dirty="0"/>
              <a:t> «Anne Frank» für Sek I und II</a:t>
            </a:r>
            <a:br>
              <a:rPr lang="de-CH" sz="2500" b="1" dirty="0"/>
            </a:br>
            <a:r>
              <a:rPr lang="de-CH" sz="2000" dirty="0"/>
              <a:t>https://</a:t>
            </a:r>
            <a:r>
              <a:rPr lang="de-CH" sz="2000" dirty="0" err="1"/>
              <a:t>bit.ly</a:t>
            </a:r>
            <a:r>
              <a:rPr lang="de-CH" sz="2000" dirty="0"/>
              <a:t>/3IZNLzn</a:t>
            </a:r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D9E1ED55-6649-5311-7CAE-CBC42D2B9E09}"/>
              </a:ext>
            </a:extLst>
          </p:cNvPr>
          <p:cNvSpPr txBox="1">
            <a:spLocks/>
          </p:cNvSpPr>
          <p:nvPr/>
        </p:nvSpPr>
        <p:spPr>
          <a:xfrm>
            <a:off x="2487656" y="3949184"/>
            <a:ext cx="6416656" cy="1321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/>
              <a:t>PHZH</a:t>
            </a:r>
            <a:br>
              <a:rPr lang="de-CH" sz="2500" b="1" dirty="0"/>
            </a:br>
            <a:r>
              <a:rPr lang="de-CH" sz="2500" b="1" dirty="0"/>
              <a:t>Nahostkonflikt: Unterstützung für Schulen </a:t>
            </a:r>
            <a:r>
              <a:rPr lang="de-CH" sz="2000" dirty="0"/>
              <a:t>https://</a:t>
            </a:r>
            <a:r>
              <a:rPr lang="de-CH" sz="2000" dirty="0" err="1"/>
              <a:t>bit.ly</a:t>
            </a:r>
            <a:r>
              <a:rPr lang="de-CH" sz="2000" dirty="0"/>
              <a:t>/3vyUoFJ</a:t>
            </a:r>
          </a:p>
        </p:txBody>
      </p:sp>
      <p:pic>
        <p:nvPicPr>
          <p:cNvPr id="3" name="Grafik 2" descr="Ein Bild, das Muster, Quadrat, Grafiken, Symmetrie enthält.&#10;&#10;Automatisch generierte Beschreibung">
            <a:extLst>
              <a:ext uri="{FF2B5EF4-FFF2-40B4-BE49-F238E27FC236}">
                <a16:creationId xmlns:a16="http://schemas.microsoft.com/office/drawing/2014/main" id="{019736DE-902B-4DEA-1DB5-2E07E92F9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17" y="1931422"/>
            <a:ext cx="1233339" cy="1233339"/>
          </a:xfrm>
          <a:prstGeom prst="rect">
            <a:avLst/>
          </a:prstGeom>
        </p:spPr>
      </p:pic>
      <p:pic>
        <p:nvPicPr>
          <p:cNvPr id="8" name="Grafik 7" descr="Ein Bild, das Muster, Quadrat, Symmetrie, Grafiken enthält.&#10;&#10;Automatisch generierte Beschreibung">
            <a:extLst>
              <a:ext uri="{FF2B5EF4-FFF2-40B4-BE49-F238E27FC236}">
                <a16:creationId xmlns:a16="http://schemas.microsoft.com/office/drawing/2014/main" id="{BACD9FAE-17F9-CDE5-BD3D-43931D88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2" y="3979410"/>
            <a:ext cx="1164456" cy="11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2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Ein Bild, das Hand, Person, Finger, Daumen enthält.&#10;&#10;Automatisch generierte Beschreibung">
            <a:extLst>
              <a:ext uri="{FF2B5EF4-FFF2-40B4-BE49-F238E27FC236}">
                <a16:creationId xmlns:a16="http://schemas.microsoft.com/office/drawing/2014/main" id="{6CE268DF-B3D1-00B8-81B4-64B114BD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1" r="28456" b="41274"/>
          <a:stretch/>
        </p:blipFill>
        <p:spPr>
          <a:xfrm>
            <a:off x="0" y="1268760"/>
            <a:ext cx="12192000" cy="55892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60496" y="298379"/>
            <a:ext cx="792088" cy="140517"/>
          </a:xfrm>
        </p:spPr>
        <p:txBody>
          <a:bodyPr/>
          <a:lstStyle/>
          <a:p>
            <a:fld id="{075B611C-E714-4360-B0F6-AB45B89E7931}" type="datetime4">
              <a:rPr lang="de-CH" smtClean="0"/>
              <a:t>29. April 2024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5366313B-31D5-BB3E-E565-FE96BC60615E}"/>
              </a:ext>
            </a:extLst>
          </p:cNvPr>
          <p:cNvSpPr txBox="1">
            <a:spLocks/>
          </p:cNvSpPr>
          <p:nvPr/>
        </p:nvSpPr>
        <p:spPr>
          <a:xfrm>
            <a:off x="1013864" y="1963186"/>
            <a:ext cx="8970568" cy="23352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dirty="0"/>
              <a:t>Weitere Angebote:</a:t>
            </a:r>
          </a:p>
          <a:p>
            <a:endParaRPr lang="de-CH" sz="2500" b="1" dirty="0"/>
          </a:p>
          <a:p>
            <a:r>
              <a:rPr lang="de-CH" sz="2500" b="1" dirty="0"/>
              <a:t>Prävention und Intervention bei Rassismus </a:t>
            </a:r>
            <a:br>
              <a:rPr lang="de-CH" sz="2500" b="1" dirty="0"/>
            </a:br>
            <a:r>
              <a:rPr lang="de-CH" sz="2500" b="1" dirty="0"/>
              <a:t>und </a:t>
            </a:r>
            <a:r>
              <a:rPr lang="de-CH" sz="2500" b="1" dirty="0" err="1"/>
              <a:t>Hate</a:t>
            </a:r>
            <a:r>
              <a:rPr lang="de-CH" sz="2500" b="1" dirty="0"/>
              <a:t> Speech</a:t>
            </a:r>
          </a:p>
          <a:p>
            <a:r>
              <a:rPr lang="de-CH" sz="2000" dirty="0"/>
              <a:t>https://</a:t>
            </a:r>
            <a:r>
              <a:rPr lang="de-CH" sz="2000" dirty="0" err="1"/>
              <a:t>toleranzon.ch</a:t>
            </a:r>
            <a:r>
              <a:rPr lang="de-CH" sz="2000" dirty="0"/>
              <a:t>/</a:t>
            </a:r>
            <a:r>
              <a:rPr lang="de-CH" sz="2000" dirty="0" err="1"/>
              <a:t>info</a:t>
            </a:r>
            <a:r>
              <a:rPr lang="de-CH" sz="2000" dirty="0"/>
              <a:t>/#</a:t>
            </a:r>
            <a:r>
              <a:rPr lang="de-CH" sz="2000" dirty="0" err="1"/>
              <a:t>team</a:t>
            </a:r>
            <a:r>
              <a:rPr lang="de-CH" sz="2000" dirty="0"/>
              <a:t> </a:t>
            </a:r>
            <a:br>
              <a:rPr lang="de-CH" sz="2000" b="1" dirty="0"/>
            </a:br>
            <a:r>
              <a:rPr lang="de-CH" sz="2000" b="1" dirty="0"/>
              <a:t>Urs Urech und sein Team kann für Schulen gebucht werden</a:t>
            </a:r>
            <a:endParaRPr lang="de-CH" sz="2000" dirty="0"/>
          </a:p>
        </p:txBody>
      </p:sp>
      <p:pic>
        <p:nvPicPr>
          <p:cNvPr id="17" name="Grafik 16" descr="Ein Bild, das Muster, Quadrat, Symmetrie, Rechteck enthält.&#10;&#10;Automatisch generierte Beschreibung">
            <a:extLst>
              <a:ext uri="{FF2B5EF4-FFF2-40B4-BE49-F238E27FC236}">
                <a16:creationId xmlns:a16="http://schemas.microsoft.com/office/drawing/2014/main" id="{BF31C941-49CB-C0DC-245C-F82072A92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17" y="2868148"/>
            <a:ext cx="1251945" cy="1251945"/>
          </a:xfrm>
          <a:prstGeom prst="rect">
            <a:avLst/>
          </a:prstGeom>
        </p:spPr>
      </p:pic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A12A6579-3A15-1947-44BE-5698C60CBC66}"/>
              </a:ext>
            </a:extLst>
          </p:cNvPr>
          <p:cNvSpPr txBox="1">
            <a:spLocks/>
          </p:cNvSpPr>
          <p:nvPr/>
        </p:nvSpPr>
        <p:spPr>
          <a:xfrm>
            <a:off x="2553138" y="4992540"/>
            <a:ext cx="8970568" cy="1431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500" b="1" dirty="0"/>
              <a:t>Aufklärung für Schulklassen </a:t>
            </a:r>
            <a:br>
              <a:rPr lang="de-CH" sz="2500" b="1" dirty="0"/>
            </a:br>
            <a:r>
              <a:rPr lang="de-CH" sz="2500" b="1" dirty="0"/>
              <a:t>(Nachkommen von Holocaust-Überlebende erzählen) </a:t>
            </a:r>
          </a:p>
          <a:p>
            <a:r>
              <a:rPr lang="de-CH" sz="2000" dirty="0" err="1"/>
              <a:t>set.ch</a:t>
            </a:r>
            <a:r>
              <a:rPr lang="de-CH" sz="2000" dirty="0"/>
              <a:t>/holocaust-nachkommen</a:t>
            </a:r>
            <a:br>
              <a:rPr lang="de-CH" sz="2000" dirty="0"/>
            </a:br>
            <a:r>
              <a:rPr lang="de-CH" sz="2000" dirty="0" err="1"/>
              <a:t>urs.urech@set.ch</a:t>
            </a:r>
            <a:endParaRPr lang="de-CH" sz="2000" dirty="0"/>
          </a:p>
        </p:txBody>
      </p:sp>
      <p:pic>
        <p:nvPicPr>
          <p:cNvPr id="26" name="Grafik 25" descr="Ein Bild, das Muster, Quadrat, Symmetrie, Pixel enthält.&#10;&#10;Automatisch generierte Beschreibung">
            <a:extLst>
              <a:ext uri="{FF2B5EF4-FFF2-40B4-BE49-F238E27FC236}">
                <a16:creationId xmlns:a16="http://schemas.microsoft.com/office/drawing/2014/main" id="{91BD1C1B-D70D-D3AF-974E-5FC136915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4" y="4992540"/>
            <a:ext cx="1245014" cy="12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286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PowerPoint DE.potx" id="{E35E844B-C969-45C1-85DE-B7ED56A30097}" vid="{9CD5C389-EEA3-4CD9-ADDA-01A292F3BE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144</Words>
  <Application>Microsoft Office PowerPoint</Application>
  <PresentationFormat>Breitbild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Antisemitismus / Rassismus</dc:title>
  <dc:creator>Hess Stefan, BKD-AKVB-SAD</dc:creator>
  <cp:keywords>AKVB</cp:keywords>
  <dc:description>V02-2022-06-13</dc:description>
  <cp:lastModifiedBy>Rognon Patrick, BKD-AKVB-FBS</cp:lastModifiedBy>
  <cp:revision>9</cp:revision>
  <cp:lastPrinted>2018-09-06T06:44:02Z</cp:lastPrinted>
  <dcterms:created xsi:type="dcterms:W3CDTF">2024-03-21T07:13:35Z</dcterms:created>
  <dcterms:modified xsi:type="dcterms:W3CDTF">2024-04-29T06:41:11Z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2024-04-12T08:19:50Z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f037f222-1d89-4e24-90f7-4778445c6c9b</vt:lpwstr>
  </property>
  <property fmtid="{D5CDD505-2E9C-101B-9397-08002B2CF9AE}" pid="8" name="MSIP_Label_74fdd986-87d9-48c6-acda-407b1ab5fef0_ContentBits">
    <vt:lpwstr>0</vt:lpwstr>
  </property>
</Properties>
</file>