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"/>
  </p:notesMasterIdLst>
  <p:handoutMasterIdLst>
    <p:handoutMasterId r:id="rId7"/>
  </p:handoutMasterIdLst>
  <p:sldIdLst>
    <p:sldId id="283" r:id="rId2"/>
    <p:sldId id="281" r:id="rId3"/>
    <p:sldId id="285" r:id="rId4"/>
    <p:sldId id="28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illou Clothilde, BKD-GS-FUF-ÜD" initials="TCB" lastIdx="1" clrIdx="0">
    <p:extLst>
      <p:ext uri="{19B8F6BF-5375-455C-9EA6-DF929625EA0E}">
        <p15:presenceInfo xmlns:p15="http://schemas.microsoft.com/office/powerpoint/2012/main" userId="Teillou Clothilde, BKD-GS-FUF-ÜD" providerId="None"/>
      </p:ext>
    </p:extLst>
  </p:cmAuthor>
  <p:cmAuthor id="2" name="Steinmann Liliane Carole, BKD-GS-FUF-ÜD" initials="SLCB" lastIdx="2" clrIdx="1">
    <p:extLst>
      <p:ext uri="{19B8F6BF-5375-455C-9EA6-DF929625EA0E}">
        <p15:presenceInfo xmlns:p15="http://schemas.microsoft.com/office/powerpoint/2012/main" userId="Steinmann Liliane Carole, BKD-GS-FUF-ÜD" providerId="None"/>
      </p:ext>
    </p:extLst>
  </p:cmAuthor>
  <p:cmAuthor id="3" name="Rognon Patrick, BKD-AKVB-FBS" initials="MCSS" lastIdx="5" clrIdx="2">
    <p:extLst>
      <p:ext uri="{19B8F6BF-5375-455C-9EA6-DF929625EA0E}">
        <p15:presenceInfo xmlns:p15="http://schemas.microsoft.com/office/powerpoint/2012/main" userId="Rognon Patrick, BKD-AKVB-FB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161F"/>
    <a:srgbClr val="999999"/>
    <a:srgbClr val="DC121C"/>
    <a:srgbClr val="E2141E"/>
    <a:srgbClr val="F69CA0"/>
    <a:srgbClr val="F3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4" autoAdjust="0"/>
    <p:restoredTop sz="94661" autoAdjust="0"/>
  </p:normalViewPr>
  <p:slideViewPr>
    <p:cSldViewPr showGuides="1">
      <p:cViewPr varScale="1">
        <p:scale>
          <a:sx n="114" d="100"/>
          <a:sy n="114" d="100"/>
        </p:scale>
        <p:origin x="114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29.04.2024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29.04.2024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40C3-AA21-4BB8-B745-0C30C39A883C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B03-5EBD-4030-B2A3-017BC27D32D9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F778-769F-494E-9B0B-CD994B7CCA94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DE85-7E88-4BD5-B6D9-EBA7827BF29C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E258-81A3-4F4D-BDEF-C1EC75DC805C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E049-CBD8-48A9-ACA9-C2E540B6A1F5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C6A-E4D5-4AD1-AA2E-0DF65177B6EA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3BF1BA-9CC8-4EE1-AB9E-AAB50D266168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CE0DD3-AA15-496D-81D4-8F0E3B7388D1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172FD3-E035-4C45-B98F-8E9A3176E0C0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219BD-DDF3-4A40-AF3D-E5EF7569980B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A19E5-9343-4C71-B0DB-6B74F160E03F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9636-0A04-4FF4-AF43-B2AFACE257D5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0D1-379A-4B66-9B21-E8A75184DC9B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BF31-30D1-4EAE-B7A1-3E467C8383E0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Classification : interne / confidentiel / secret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39BC84D8-70F0-42DD-8214-B22E32C46439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Classification</a:t>
            </a:r>
            <a:r>
              <a:rPr lang="de-CH" dirty="0"/>
              <a:t> : interne / </a:t>
            </a:r>
            <a:r>
              <a:rPr lang="de-CH" dirty="0" err="1"/>
              <a:t>confidentiel</a:t>
            </a:r>
            <a:r>
              <a:rPr lang="de-CH" dirty="0"/>
              <a:t> / </a:t>
            </a:r>
            <a:r>
              <a:rPr lang="de-CH" dirty="0" err="1"/>
              <a:t>secret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Hand, Person, Finger, Daumen enthält.&#10;&#10;Automatisch generierte Beschreibung">
            <a:extLst>
              <a:ext uri="{FF2B5EF4-FFF2-40B4-BE49-F238E27FC236}">
                <a16:creationId xmlns:a16="http://schemas.microsoft.com/office/drawing/2014/main" id="{852B1E5D-C4E3-EB29-B6E3-07E68B02B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28456" b="41274"/>
          <a:stretch/>
        </p:blipFill>
        <p:spPr>
          <a:xfrm>
            <a:off x="0" y="1268760"/>
            <a:ext cx="12192000" cy="55892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8488" y="290525"/>
            <a:ext cx="648072" cy="114547"/>
          </a:xfrm>
        </p:spPr>
        <p:txBody>
          <a:bodyPr/>
          <a:lstStyle/>
          <a:p>
            <a:fld id="{258CCABB-83DB-467F-9494-F6518BB5A6B2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8B437F7D-2026-5574-2DAA-F9AF6473B0A8}"/>
              </a:ext>
            </a:extLst>
          </p:cNvPr>
          <p:cNvSpPr txBox="1">
            <a:spLocks/>
          </p:cNvSpPr>
          <p:nvPr/>
        </p:nvSpPr>
        <p:spPr>
          <a:xfrm>
            <a:off x="861464" y="5006488"/>
            <a:ext cx="5329808" cy="293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 err="1">
                <a:solidFill>
                  <a:schemeClr val="bg1"/>
                </a:solidFill>
              </a:rPr>
              <a:t>Antisémitisme</a:t>
            </a:r>
            <a:r>
              <a:rPr lang="de-CH" sz="2500" b="1" dirty="0">
                <a:solidFill>
                  <a:schemeClr val="bg1"/>
                </a:solidFill>
              </a:rPr>
              <a:t> et </a:t>
            </a:r>
            <a:r>
              <a:rPr lang="de-CH" sz="2500" b="1" dirty="0" err="1">
                <a:solidFill>
                  <a:schemeClr val="bg1"/>
                </a:solidFill>
              </a:rPr>
              <a:t>racisme</a:t>
            </a:r>
            <a:endParaRPr lang="de-CH" sz="2500" b="1" dirty="0">
              <a:solidFill>
                <a:schemeClr val="bg1"/>
              </a:solidFill>
            </a:endParaRPr>
          </a:p>
          <a:p>
            <a:r>
              <a:rPr lang="de-CH" sz="2500" b="1" dirty="0">
                <a:solidFill>
                  <a:schemeClr val="bg1"/>
                </a:solidFill>
              </a:rPr>
              <a:t>à </a:t>
            </a:r>
            <a:r>
              <a:rPr lang="de-CH" sz="2500" b="1" dirty="0" err="1">
                <a:solidFill>
                  <a:schemeClr val="bg1"/>
                </a:solidFill>
              </a:rPr>
              <a:t>l’école</a:t>
            </a:r>
            <a:r>
              <a:rPr lang="de-CH" sz="2500" b="1" dirty="0">
                <a:solidFill>
                  <a:schemeClr val="bg1"/>
                </a:solidFill>
              </a:rPr>
              <a:t> :</a:t>
            </a:r>
          </a:p>
          <a:p>
            <a:r>
              <a:rPr lang="de-CH" sz="2500" b="1" dirty="0" err="1">
                <a:solidFill>
                  <a:schemeClr val="bg1"/>
                </a:solidFill>
              </a:rPr>
              <a:t>remarques</a:t>
            </a:r>
            <a:r>
              <a:rPr lang="de-CH" sz="2500" b="1" dirty="0">
                <a:solidFill>
                  <a:schemeClr val="bg1"/>
                </a:solidFill>
              </a:rPr>
              <a:t> et </a:t>
            </a:r>
            <a:r>
              <a:rPr lang="de-CH" sz="2500" b="1" dirty="0" err="1">
                <a:solidFill>
                  <a:schemeClr val="bg1"/>
                </a:solidFill>
              </a:rPr>
              <a:t>recommandations</a:t>
            </a:r>
            <a:endParaRPr lang="de-CH" sz="2500" b="1" dirty="0">
              <a:solidFill>
                <a:schemeClr val="bg1"/>
              </a:solidFill>
            </a:endParaRP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041ADE51-2D6B-635B-2E87-D0E19795E87A}"/>
              </a:ext>
            </a:extLst>
          </p:cNvPr>
          <p:cNvSpPr txBox="1">
            <a:spLocks/>
          </p:cNvSpPr>
          <p:nvPr/>
        </p:nvSpPr>
        <p:spPr>
          <a:xfrm>
            <a:off x="839788" y="2132855"/>
            <a:ext cx="849630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>
                <a:solidFill>
                  <a:schemeClr val="bg1"/>
                </a:solidFill>
              </a:rPr>
              <a:t>Antisémitisme</a:t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>
                <a:solidFill>
                  <a:schemeClr val="bg1"/>
                </a:solidFill>
              </a:rPr>
              <a:t>et </a:t>
            </a:r>
            <a:r>
              <a:rPr lang="de-CH" dirty="0" err="1">
                <a:solidFill>
                  <a:schemeClr val="bg1"/>
                </a:solidFill>
              </a:rPr>
              <a:t>racisme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0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Hand, Person, Finger, Daumen enthält.&#10;&#10;Automatisch generierte Beschreibung">
            <a:extLst>
              <a:ext uri="{FF2B5EF4-FFF2-40B4-BE49-F238E27FC236}">
                <a16:creationId xmlns:a16="http://schemas.microsoft.com/office/drawing/2014/main" id="{6CE268DF-B3D1-00B8-81B4-64B114BD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28456" b="41274"/>
          <a:stretch/>
        </p:blipFill>
        <p:spPr>
          <a:xfrm>
            <a:off x="21630" y="1298257"/>
            <a:ext cx="12192000" cy="55892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8488" y="297072"/>
            <a:ext cx="792088" cy="114547"/>
          </a:xfrm>
        </p:spPr>
        <p:txBody>
          <a:bodyPr/>
          <a:lstStyle/>
          <a:p>
            <a:fld id="{C9A75F51-7FDC-4293-B2AE-36774DDFB9AF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D9E1ED55-6649-5311-7CAE-CBC42D2B9E09}"/>
              </a:ext>
            </a:extLst>
          </p:cNvPr>
          <p:cNvSpPr txBox="1">
            <a:spLocks/>
          </p:cNvSpPr>
          <p:nvPr/>
        </p:nvSpPr>
        <p:spPr>
          <a:xfrm>
            <a:off x="2567608" y="2227008"/>
            <a:ext cx="5431395" cy="132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/>
              <a:t>GRA – </a:t>
            </a:r>
            <a:r>
              <a:rPr lang="fr-CH" b="1" dirty="0"/>
              <a:t>Fondation contre le racisme et l’antisémitisme</a:t>
            </a:r>
            <a:br>
              <a:rPr lang="de-CH" sz="2500" b="1" dirty="0"/>
            </a:br>
            <a:r>
              <a:rPr lang="de-CH" sz="2000" dirty="0"/>
              <a:t>https://www.gra.ch/fr </a:t>
            </a: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A881BD97-2EE5-E354-BAD4-BC622A480376}"/>
              </a:ext>
            </a:extLst>
          </p:cNvPr>
          <p:cNvSpPr txBox="1">
            <a:spLocks/>
          </p:cNvSpPr>
          <p:nvPr/>
        </p:nvSpPr>
        <p:spPr>
          <a:xfrm>
            <a:off x="985702" y="4441993"/>
            <a:ext cx="7630577" cy="132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 err="1"/>
              <a:t>gggfon</a:t>
            </a:r>
            <a:r>
              <a:rPr lang="de-CH" sz="2500" b="1" dirty="0"/>
              <a:t> – </a:t>
            </a:r>
            <a:r>
              <a:rPr lang="de-CH" sz="2500" b="1" dirty="0" err="1"/>
              <a:t>Agissons</a:t>
            </a:r>
            <a:r>
              <a:rPr lang="de-CH" sz="2500" b="1" dirty="0"/>
              <a:t> </a:t>
            </a:r>
            <a:r>
              <a:rPr lang="de-CH" sz="2500" b="1" dirty="0" err="1"/>
              <a:t>ensemble</a:t>
            </a:r>
            <a:r>
              <a:rPr lang="de-CH" sz="2500" b="1" dirty="0"/>
              <a:t> </a:t>
            </a:r>
            <a:r>
              <a:rPr lang="de-CH" sz="2500" b="1" dirty="0" err="1"/>
              <a:t>contre</a:t>
            </a:r>
            <a:r>
              <a:rPr lang="de-CH" sz="2500" b="1" dirty="0"/>
              <a:t> la </a:t>
            </a:r>
            <a:r>
              <a:rPr lang="de-CH" sz="2500" b="1" dirty="0" err="1"/>
              <a:t>violence</a:t>
            </a:r>
            <a:r>
              <a:rPr lang="de-CH" sz="2500" b="1" dirty="0"/>
              <a:t> et le </a:t>
            </a:r>
            <a:r>
              <a:rPr lang="de-CH" sz="2500" b="1" dirty="0" err="1"/>
              <a:t>racisme</a:t>
            </a:r>
            <a:br>
              <a:rPr lang="de-CH" sz="2500" b="1" dirty="0"/>
            </a:br>
            <a:r>
              <a:rPr lang="de-CH" sz="2000" dirty="0"/>
              <a:t>https://www.gggfon.ch/protection-contre-la-discrimination/</a:t>
            </a:r>
          </a:p>
        </p:txBody>
      </p:sp>
      <p:pic>
        <p:nvPicPr>
          <p:cNvPr id="9" name="Grafik 8" descr="Ein Bild, das Muster, Quadrat, Symmetrie, Grafiken enthält.&#10;&#10;Automatisch generierte Beschreibung">
            <a:extLst>
              <a:ext uri="{FF2B5EF4-FFF2-40B4-BE49-F238E27FC236}">
                <a16:creationId xmlns:a16="http://schemas.microsoft.com/office/drawing/2014/main" id="{95F55585-56BC-362D-DB3B-2A8CE9A00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2" y="2193391"/>
            <a:ext cx="1250648" cy="1250648"/>
          </a:xfrm>
          <a:prstGeom prst="rect">
            <a:avLst/>
          </a:prstGeom>
        </p:spPr>
      </p:pic>
      <p:pic>
        <p:nvPicPr>
          <p:cNvPr id="11" name="Grafik 10" descr="Ein Bild, das Muster, Quadrat, Symmetrie, Rechteck enthält.&#10;&#10;Automatisch generierte Beschreibung">
            <a:extLst>
              <a:ext uri="{FF2B5EF4-FFF2-40B4-BE49-F238E27FC236}">
                <a16:creationId xmlns:a16="http://schemas.microsoft.com/office/drawing/2014/main" id="{8CA2CBB4-D10D-802C-E84B-494ED83E7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359" y="4441993"/>
            <a:ext cx="1246859" cy="12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Hand, Person, Finger, Daumen enthält.&#10;&#10;Automatisch generierte Beschreibung">
            <a:extLst>
              <a:ext uri="{FF2B5EF4-FFF2-40B4-BE49-F238E27FC236}">
                <a16:creationId xmlns:a16="http://schemas.microsoft.com/office/drawing/2014/main" id="{6CE268DF-B3D1-00B8-81B4-64B114BD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28456" b="41274"/>
          <a:stretch/>
        </p:blipFill>
        <p:spPr>
          <a:xfrm>
            <a:off x="0" y="1268760"/>
            <a:ext cx="12192000" cy="55892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8212" y="291083"/>
            <a:ext cx="792088" cy="140202"/>
          </a:xfrm>
        </p:spPr>
        <p:txBody>
          <a:bodyPr/>
          <a:lstStyle/>
          <a:p>
            <a:fld id="{7359298A-FA05-47F8-AB56-51733CD6B382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5366313B-31D5-BB3E-E565-FE96BC60615E}"/>
              </a:ext>
            </a:extLst>
          </p:cNvPr>
          <p:cNvSpPr txBox="1">
            <a:spLocks/>
          </p:cNvSpPr>
          <p:nvPr/>
        </p:nvSpPr>
        <p:spPr>
          <a:xfrm>
            <a:off x="1013864" y="1963185"/>
            <a:ext cx="8970568" cy="132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/>
              <a:t>PH Bern</a:t>
            </a:r>
            <a:br>
              <a:rPr lang="de-CH" sz="2500" b="1" dirty="0"/>
            </a:br>
            <a:r>
              <a:rPr lang="de-CH" sz="2500" b="1" dirty="0" err="1"/>
              <a:t>Matériel</a:t>
            </a:r>
            <a:r>
              <a:rPr lang="de-CH" sz="2500" b="1" dirty="0"/>
              <a:t> </a:t>
            </a:r>
            <a:r>
              <a:rPr lang="de-CH" sz="2500" b="1" dirty="0" err="1"/>
              <a:t>didactique</a:t>
            </a:r>
            <a:r>
              <a:rPr lang="de-CH" sz="2500" b="1" dirty="0"/>
              <a:t> </a:t>
            </a:r>
            <a:r>
              <a:rPr lang="de-CH" sz="2500" b="1" dirty="0" err="1"/>
              <a:t>sur</a:t>
            </a:r>
            <a:r>
              <a:rPr lang="de-CH" sz="2500" b="1" dirty="0"/>
              <a:t> la </a:t>
            </a:r>
            <a:r>
              <a:rPr lang="de-CH" sz="2500" b="1" dirty="0" err="1"/>
              <a:t>vie</a:t>
            </a:r>
            <a:r>
              <a:rPr lang="de-CH" sz="2500" b="1" dirty="0"/>
              <a:t> </a:t>
            </a:r>
            <a:r>
              <a:rPr lang="de-CH" sz="2500" b="1" dirty="0" err="1"/>
              <a:t>d’Anne</a:t>
            </a:r>
            <a:r>
              <a:rPr lang="de-CH" sz="2500" b="1" dirty="0"/>
              <a:t> Frank </a:t>
            </a:r>
            <a:r>
              <a:rPr lang="de-CH" sz="2500" b="1" dirty="0" err="1"/>
              <a:t>pour</a:t>
            </a:r>
            <a:r>
              <a:rPr lang="de-CH" sz="2500" b="1" dirty="0"/>
              <a:t> les </a:t>
            </a:r>
            <a:br>
              <a:rPr lang="de-CH" sz="2500" b="1" dirty="0"/>
            </a:br>
            <a:r>
              <a:rPr lang="de-CH" sz="2500" b="1" dirty="0" err="1"/>
              <a:t>degrés</a:t>
            </a:r>
            <a:r>
              <a:rPr lang="de-CH" sz="2500" b="1" dirty="0"/>
              <a:t> </a:t>
            </a:r>
            <a:r>
              <a:rPr lang="de-CH" sz="2500" b="1" dirty="0" err="1"/>
              <a:t>secondaires</a:t>
            </a:r>
            <a:r>
              <a:rPr lang="de-CH" sz="2500" b="1" dirty="0"/>
              <a:t> I et II (en </a:t>
            </a:r>
            <a:r>
              <a:rPr lang="de-CH" sz="2500" b="1" dirty="0" err="1"/>
              <a:t>allemand</a:t>
            </a:r>
            <a:r>
              <a:rPr lang="de-CH" sz="2500" b="1" dirty="0"/>
              <a:t> </a:t>
            </a:r>
            <a:r>
              <a:rPr lang="de-CH" sz="2500" b="1" dirty="0" err="1"/>
              <a:t>uniquement</a:t>
            </a:r>
            <a:r>
              <a:rPr lang="de-CH" sz="2500" b="1" dirty="0"/>
              <a:t>)</a:t>
            </a:r>
            <a:br>
              <a:rPr lang="de-CH" sz="2500" b="1" dirty="0"/>
            </a:br>
            <a:r>
              <a:rPr lang="de-CH" sz="2000" dirty="0"/>
              <a:t>https://bit.ly/3IZNLzn</a:t>
            </a:r>
          </a:p>
        </p:txBody>
      </p: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D9E1ED55-6649-5311-7CAE-CBC42D2B9E09}"/>
              </a:ext>
            </a:extLst>
          </p:cNvPr>
          <p:cNvSpPr txBox="1">
            <a:spLocks/>
          </p:cNvSpPr>
          <p:nvPr/>
        </p:nvSpPr>
        <p:spPr>
          <a:xfrm>
            <a:off x="2487656" y="3949184"/>
            <a:ext cx="6416656" cy="132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/>
              <a:t>PHZH</a:t>
            </a:r>
            <a:br>
              <a:rPr lang="de-CH" sz="2500" b="1" dirty="0"/>
            </a:br>
            <a:r>
              <a:rPr lang="de-CH" sz="2500" b="1" dirty="0"/>
              <a:t>Aide </a:t>
            </a:r>
            <a:r>
              <a:rPr lang="de-CH" sz="2500" b="1" dirty="0" err="1"/>
              <a:t>pour</a:t>
            </a:r>
            <a:r>
              <a:rPr lang="de-CH" sz="2500" b="1" dirty="0"/>
              <a:t> </a:t>
            </a:r>
            <a:r>
              <a:rPr lang="de-CH" sz="2500" b="1" dirty="0" err="1"/>
              <a:t>aborder</a:t>
            </a:r>
            <a:r>
              <a:rPr lang="de-CH" sz="2500" b="1" dirty="0"/>
              <a:t> le </a:t>
            </a:r>
            <a:r>
              <a:rPr lang="de-CH" sz="2500" b="1" dirty="0" err="1"/>
              <a:t>conflit</a:t>
            </a:r>
            <a:r>
              <a:rPr lang="de-CH" sz="2500" b="1" dirty="0"/>
              <a:t> au </a:t>
            </a:r>
            <a:r>
              <a:rPr lang="de-CH" sz="2500" b="1" dirty="0" err="1"/>
              <a:t>Proche</a:t>
            </a:r>
            <a:r>
              <a:rPr lang="de-CH" sz="2500" b="1" dirty="0"/>
              <a:t>-Orient à </a:t>
            </a:r>
            <a:r>
              <a:rPr lang="de-CH" sz="2500" b="1" dirty="0" err="1"/>
              <a:t>l’école</a:t>
            </a:r>
            <a:r>
              <a:rPr lang="de-CH" sz="2500" b="1" dirty="0"/>
              <a:t> (en </a:t>
            </a:r>
            <a:r>
              <a:rPr lang="de-CH" sz="2500" b="1" dirty="0" err="1"/>
              <a:t>allemand</a:t>
            </a:r>
            <a:r>
              <a:rPr lang="de-CH" sz="2500" b="1" dirty="0"/>
              <a:t> </a:t>
            </a:r>
            <a:r>
              <a:rPr lang="de-CH" sz="2500" b="1" dirty="0" err="1"/>
              <a:t>uniquement</a:t>
            </a:r>
            <a:r>
              <a:rPr lang="de-CH" sz="2500" b="1" dirty="0"/>
              <a:t>)</a:t>
            </a:r>
          </a:p>
          <a:p>
            <a:r>
              <a:rPr lang="de-CH" sz="2000" dirty="0"/>
              <a:t>https://bit.ly/3vyUoFJ</a:t>
            </a:r>
          </a:p>
        </p:txBody>
      </p:sp>
      <p:pic>
        <p:nvPicPr>
          <p:cNvPr id="3" name="Grafik 2" descr="Ein Bild, das Muster, Quadrat, Grafiken, Symmetrie enthält.&#10;&#10;Automatisch generierte Beschreibung">
            <a:extLst>
              <a:ext uri="{FF2B5EF4-FFF2-40B4-BE49-F238E27FC236}">
                <a16:creationId xmlns:a16="http://schemas.microsoft.com/office/drawing/2014/main" id="{019736DE-902B-4DEA-1DB5-2E07E92F9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17" y="1931422"/>
            <a:ext cx="1233339" cy="1233339"/>
          </a:xfrm>
          <a:prstGeom prst="rect">
            <a:avLst/>
          </a:prstGeom>
        </p:spPr>
      </p:pic>
      <p:pic>
        <p:nvPicPr>
          <p:cNvPr id="8" name="Grafik 7" descr="Ein Bild, das Muster, Quadrat, Symmetrie, Grafiken enthält.&#10;&#10;Automatisch generierte Beschreibung">
            <a:extLst>
              <a:ext uri="{FF2B5EF4-FFF2-40B4-BE49-F238E27FC236}">
                <a16:creationId xmlns:a16="http://schemas.microsoft.com/office/drawing/2014/main" id="{BACD9FAE-17F9-CDE5-BD3D-43931D88B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2" y="3979410"/>
            <a:ext cx="1164456" cy="11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2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Hand, Person, Finger, Daumen enthält.&#10;&#10;Automatisch generierte Beschreibung">
            <a:extLst>
              <a:ext uri="{FF2B5EF4-FFF2-40B4-BE49-F238E27FC236}">
                <a16:creationId xmlns:a16="http://schemas.microsoft.com/office/drawing/2014/main" id="{6CE268DF-B3D1-00B8-81B4-64B114BD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28456" b="41274"/>
          <a:stretch/>
        </p:blipFill>
        <p:spPr>
          <a:xfrm>
            <a:off x="0" y="1268760"/>
            <a:ext cx="12192000" cy="55892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496" y="290525"/>
            <a:ext cx="792088" cy="114547"/>
          </a:xfrm>
        </p:spPr>
        <p:txBody>
          <a:bodyPr/>
          <a:lstStyle/>
          <a:p>
            <a:fld id="{A0069F96-5B22-467F-8C63-8DEC30F8457D}" type="datetime4">
              <a:rPr lang="fr-FR" smtClean="0"/>
              <a:t>29 avril 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5366313B-31D5-BB3E-E565-FE96BC60615E}"/>
              </a:ext>
            </a:extLst>
          </p:cNvPr>
          <p:cNvSpPr txBox="1">
            <a:spLocks/>
          </p:cNvSpPr>
          <p:nvPr/>
        </p:nvSpPr>
        <p:spPr>
          <a:xfrm>
            <a:off x="1013864" y="1963185"/>
            <a:ext cx="8970568" cy="2595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dirty="0" err="1"/>
              <a:t>Autres</a:t>
            </a:r>
            <a:r>
              <a:rPr lang="de-CH" sz="2500" dirty="0"/>
              <a:t> </a:t>
            </a:r>
            <a:r>
              <a:rPr lang="de-CH" sz="2500" dirty="0" err="1"/>
              <a:t>offres</a:t>
            </a:r>
            <a:r>
              <a:rPr lang="de-CH" sz="2500" dirty="0"/>
              <a:t> :</a:t>
            </a:r>
          </a:p>
          <a:p>
            <a:endParaRPr lang="de-CH" sz="2500" b="1" dirty="0"/>
          </a:p>
          <a:p>
            <a:r>
              <a:rPr lang="de-CH" sz="2500" b="1" dirty="0" err="1"/>
              <a:t>Prévention</a:t>
            </a:r>
            <a:r>
              <a:rPr lang="de-CH" sz="2500" b="1" dirty="0"/>
              <a:t> et </a:t>
            </a:r>
            <a:r>
              <a:rPr lang="de-CH" sz="2500" b="1" dirty="0" err="1"/>
              <a:t>intervention</a:t>
            </a:r>
            <a:r>
              <a:rPr lang="de-CH" sz="2500" b="1" dirty="0"/>
              <a:t> en </a:t>
            </a:r>
            <a:r>
              <a:rPr lang="de-CH" sz="2500" b="1" dirty="0" err="1"/>
              <a:t>cas</a:t>
            </a:r>
            <a:r>
              <a:rPr lang="de-CH" sz="2500" b="1" dirty="0"/>
              <a:t> de </a:t>
            </a:r>
            <a:r>
              <a:rPr lang="de-CH" sz="2500" b="1" dirty="0" err="1"/>
              <a:t>racisme</a:t>
            </a:r>
            <a:r>
              <a:rPr lang="de-CH" sz="2500" b="1" dirty="0"/>
              <a:t> et de </a:t>
            </a:r>
            <a:br>
              <a:rPr lang="de-CH" sz="2500" b="1" dirty="0"/>
            </a:br>
            <a:r>
              <a:rPr lang="de-CH" sz="2500" b="1" dirty="0" err="1"/>
              <a:t>propos</a:t>
            </a:r>
            <a:r>
              <a:rPr lang="de-CH" sz="2500" b="1" dirty="0"/>
              <a:t> </a:t>
            </a:r>
            <a:r>
              <a:rPr lang="de-CH" sz="2500" b="1" dirty="0" err="1"/>
              <a:t>haineux</a:t>
            </a:r>
            <a:endParaRPr lang="de-CH" sz="2500" b="1" dirty="0"/>
          </a:p>
          <a:p>
            <a:r>
              <a:rPr lang="de-CH" sz="2000" dirty="0"/>
              <a:t>https://toleranzon.ch/info/#team </a:t>
            </a:r>
            <a:br>
              <a:rPr lang="de-CH" sz="2000" b="1" dirty="0"/>
            </a:br>
            <a:r>
              <a:rPr lang="de-CH" sz="2000" b="1" dirty="0"/>
              <a:t>Urs </a:t>
            </a:r>
            <a:r>
              <a:rPr lang="de-CH" sz="2000" b="1" dirty="0" err="1"/>
              <a:t>Urech</a:t>
            </a:r>
            <a:r>
              <a:rPr lang="de-CH" sz="2000" b="1" dirty="0"/>
              <a:t> et </a:t>
            </a:r>
            <a:r>
              <a:rPr lang="de-CH" sz="2000" b="1" dirty="0" err="1"/>
              <a:t>son</a:t>
            </a:r>
            <a:r>
              <a:rPr lang="de-CH" sz="2000" b="1" dirty="0"/>
              <a:t> </a:t>
            </a:r>
            <a:r>
              <a:rPr lang="de-CH" sz="2000" b="1" dirty="0" err="1"/>
              <a:t>équipe</a:t>
            </a:r>
            <a:r>
              <a:rPr lang="de-CH" sz="2000" b="1" dirty="0"/>
              <a:t> </a:t>
            </a:r>
            <a:r>
              <a:rPr lang="de-CH" sz="2000" b="1" dirty="0" err="1"/>
              <a:t>interviennent</a:t>
            </a:r>
            <a:r>
              <a:rPr lang="de-CH" sz="2000" b="1" dirty="0"/>
              <a:t> </a:t>
            </a:r>
            <a:r>
              <a:rPr lang="de-CH" sz="2000" b="1" dirty="0" err="1"/>
              <a:t>dans</a:t>
            </a:r>
            <a:r>
              <a:rPr lang="de-CH" sz="2000" b="1" dirty="0"/>
              <a:t> les </a:t>
            </a:r>
            <a:r>
              <a:rPr lang="de-CH" sz="2000" b="1" dirty="0" err="1"/>
              <a:t>écoles</a:t>
            </a:r>
            <a:r>
              <a:rPr lang="de-CH" sz="2000" b="1" dirty="0"/>
              <a:t> (en </a:t>
            </a:r>
            <a:r>
              <a:rPr lang="de-CH" sz="2000" b="1" dirty="0" err="1"/>
              <a:t>allemand</a:t>
            </a:r>
            <a:r>
              <a:rPr lang="de-CH" sz="2000" b="1" dirty="0"/>
              <a:t> </a:t>
            </a:r>
            <a:r>
              <a:rPr lang="de-CH" sz="2000" b="1" dirty="0" err="1"/>
              <a:t>uniquement</a:t>
            </a:r>
            <a:r>
              <a:rPr lang="de-CH" sz="2000" b="1" dirty="0"/>
              <a:t>)</a:t>
            </a:r>
            <a:endParaRPr lang="de-CH" sz="2000" dirty="0"/>
          </a:p>
        </p:txBody>
      </p:sp>
      <p:pic>
        <p:nvPicPr>
          <p:cNvPr id="17" name="Grafik 16" descr="Ein Bild, das Muster, Quadrat, Symmetrie, Rechteck enthält.&#10;&#10;Automatisch generierte Beschreibung">
            <a:extLst>
              <a:ext uri="{FF2B5EF4-FFF2-40B4-BE49-F238E27FC236}">
                <a16:creationId xmlns:a16="http://schemas.microsoft.com/office/drawing/2014/main" id="{BF31C941-49CB-C0DC-245C-F82072A92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17" y="2868148"/>
            <a:ext cx="1251945" cy="1251945"/>
          </a:xfrm>
          <a:prstGeom prst="rect">
            <a:avLst/>
          </a:prstGeom>
        </p:spPr>
      </p:pic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A12A6579-3A15-1947-44BE-5698C60CBC66}"/>
              </a:ext>
            </a:extLst>
          </p:cNvPr>
          <p:cNvSpPr txBox="1">
            <a:spLocks/>
          </p:cNvSpPr>
          <p:nvPr/>
        </p:nvSpPr>
        <p:spPr>
          <a:xfrm>
            <a:off x="2553138" y="4992540"/>
            <a:ext cx="8970568" cy="1431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500" b="1" dirty="0" err="1"/>
              <a:t>mosaïk</a:t>
            </a:r>
            <a:r>
              <a:rPr lang="fr-CH" sz="2500" b="1" dirty="0"/>
              <a:t> contribue à créer un environnement dans lequel chaque individu peut vivre dans le respect de tout ce qui compose sa personne.</a:t>
            </a:r>
            <a:br>
              <a:rPr lang="fr-CH" sz="2500" b="1" dirty="0"/>
            </a:br>
            <a:r>
              <a:rPr lang="de-CH" sz="2000" dirty="0"/>
              <a:t>https://</a:t>
            </a:r>
            <a:r>
              <a:rPr lang="de-CH" sz="2000" dirty="0" err="1"/>
              <a:t>mosaiik.ch</a:t>
            </a:r>
            <a:r>
              <a:rPr lang="de-CH" sz="2000" dirty="0"/>
              <a:t>/</a:t>
            </a:r>
            <a:r>
              <a:rPr lang="de-CH" sz="2000" dirty="0" err="1"/>
              <a:t>fr</a:t>
            </a:r>
            <a:r>
              <a:rPr lang="de-CH" sz="2000" dirty="0"/>
              <a:t>/</a:t>
            </a:r>
            <a:r>
              <a:rPr lang="de-CH" sz="2000" dirty="0" err="1"/>
              <a:t>themes</a:t>
            </a:r>
            <a:r>
              <a:rPr lang="de-CH" sz="2000" dirty="0"/>
              <a:t>/</a:t>
            </a:r>
          </a:p>
        </p:txBody>
      </p:sp>
      <p:pic>
        <p:nvPicPr>
          <p:cNvPr id="3" name="Grafik 2" descr="Ein Bild, das Muster, Quadrat, Symmetrie, Grafiken enthält.&#10;&#10;Automatisch generierte Beschreibung">
            <a:extLst>
              <a:ext uri="{FF2B5EF4-FFF2-40B4-BE49-F238E27FC236}">
                <a16:creationId xmlns:a16="http://schemas.microsoft.com/office/drawing/2014/main" id="{7C73D1E9-AC91-4A56-5EE8-75A939977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64" y="5085184"/>
            <a:ext cx="1245014" cy="12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1286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PowerPoint DE.potx" id="{E35E844B-C969-45C1-85DE-B7ED56A30097}" vid="{9CD5C389-EEA3-4CD9-ADDA-01A292F3BE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187</Words>
  <Application>Microsoft Office PowerPoint</Application>
  <PresentationFormat>Breitbild</PresentationFormat>
  <Paragraphs>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– Antisémitisme et racisme</dc:title>
  <dc:creator>Hess Stefan, BKD-AKVB-SAD</dc:creator>
  <dc:description>V02-2022-06-13</dc:description>
  <cp:lastModifiedBy>Rognon Patrick, BKD-AKVB-FBS</cp:lastModifiedBy>
  <cp:revision>18</cp:revision>
  <cp:lastPrinted>2018-09-06T06:44:02Z</cp:lastPrinted>
  <dcterms:created xsi:type="dcterms:W3CDTF">2024-03-21T07:13:35Z</dcterms:created>
  <dcterms:modified xsi:type="dcterms:W3CDTF">2024-04-29T06:39:52Z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2024-04-17T13:13:04Z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48311daf-3a93-49cf-b2c1-4624e98c0cab</vt:lpwstr>
  </property>
  <property fmtid="{D5CDD505-2E9C-101B-9397-08002B2CF9AE}" pid="8" name="MSIP_Label_74fdd986-87d9-48c6-acda-407b1ab5fef0_ContentBits">
    <vt:lpwstr>0</vt:lpwstr>
  </property>
</Properties>
</file>